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5" r:id="rId4"/>
    <p:sldId id="258" r:id="rId5"/>
    <p:sldId id="259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6585ACA-0675-402C-A356-EA56CE77E58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25FF712-F7BF-4289-8D56-2E56B6F159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4539625" cy="1296144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Урок рисунка </a:t>
            </a:r>
            <a:r>
              <a:rPr lang="ru-RU" sz="2200" dirty="0" smtClean="0">
                <a:solidFill>
                  <a:schemeClr val="tx1"/>
                </a:solidFill>
              </a:rPr>
              <a:t>в 1 </a:t>
            </a:r>
            <a:r>
              <a:rPr lang="ru-RU" sz="2200" dirty="0" smtClean="0">
                <a:solidFill>
                  <a:schemeClr val="tx1"/>
                </a:solidFill>
              </a:rPr>
              <a:t>классе ДШИ №</a:t>
            </a:r>
            <a:r>
              <a:rPr lang="ru-RU" sz="2200" dirty="0" smtClean="0">
                <a:solidFill>
                  <a:schemeClr val="tx1"/>
                </a:solidFill>
              </a:rPr>
              <a:t>10 группы </a:t>
            </a:r>
            <a:r>
              <a:rPr lang="ru-RU" sz="2200" dirty="0" smtClean="0">
                <a:solidFill>
                  <a:schemeClr val="tx1"/>
                </a:solidFill>
              </a:rPr>
              <a:t>«Живопись»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Преподаватель: Коренченко Е.А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.</a:t>
            </a:r>
            <a:endParaRPr lang="ru-RU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1208"/>
            <a:ext cx="7056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Тема:</a:t>
            </a:r>
          </a:p>
          <a:p>
            <a:r>
              <a:rPr lang="ru-RU" sz="2200" b="1" dirty="0" smtClean="0"/>
              <a:t>Завершение работы над рисунками </a:t>
            </a:r>
            <a:r>
              <a:rPr lang="ru-RU" sz="2200" b="1" dirty="0" smtClean="0"/>
              <a:t>светлых предметов </a:t>
            </a:r>
            <a:r>
              <a:rPr lang="ru-RU" sz="2200" b="1" dirty="0" smtClean="0"/>
              <a:t>быта на светлом и темном фонах.</a:t>
            </a:r>
            <a:endParaRPr lang="ru-RU" sz="2200" b="1" dirty="0"/>
          </a:p>
        </p:txBody>
      </p:sp>
      <p:pic>
        <p:nvPicPr>
          <p:cNvPr id="8" name="Picture 2" descr="https://avatars.mds.yandex.net/get-pdb/2431758/2a6cd68d-017c-4f12-847f-4f25ef569579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6245" r="7426" b="7295"/>
          <a:stretch/>
        </p:blipFill>
        <p:spPr bwMode="auto">
          <a:xfrm>
            <a:off x="827584" y="1607186"/>
            <a:ext cx="2545806" cy="34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demiart.ru/forum/uploads20/post-80236-1498460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31450"/>
            <a:ext cx="3772098" cy="26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9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08911" cy="5328592"/>
          </a:xfrm>
        </p:spPr>
        <p:txBody>
          <a:bodyPr>
            <a:noAutofit/>
          </a:bodyPr>
          <a:lstStyle/>
          <a:p>
            <a:r>
              <a:rPr lang="ru-RU" sz="1800" dirty="0"/>
              <a:t>Тональная зарисовка фруктов и овощей, предметов, простых по форме и светлых по тону, на сером </a:t>
            </a:r>
            <a:r>
              <a:rPr lang="ru-RU" sz="1800" dirty="0" smtClean="0"/>
              <a:t>фоне.</a:t>
            </a:r>
          </a:p>
          <a:p>
            <a:r>
              <a:rPr lang="ru-RU" sz="1800" dirty="0" smtClean="0"/>
              <a:t>Выявление </a:t>
            </a:r>
            <a:r>
              <a:rPr lang="ru-RU" sz="1800" dirty="0"/>
              <a:t>объема предмета и его пространственного расположения на предметной </a:t>
            </a:r>
            <a:r>
              <a:rPr lang="ru-RU" sz="1800" dirty="0" smtClean="0"/>
              <a:t>плоскости.</a:t>
            </a:r>
          </a:p>
          <a:p>
            <a:r>
              <a:rPr lang="ru-RU" sz="1800" dirty="0" smtClean="0"/>
              <a:t>Передача </a:t>
            </a:r>
            <a:r>
              <a:rPr lang="ru-RU" sz="1800" dirty="0"/>
              <a:t>материальности. Композиция листа. Освещение верхнее </a:t>
            </a:r>
            <a:r>
              <a:rPr lang="ru-RU" sz="1800" dirty="0" smtClean="0"/>
              <a:t>боковое.</a:t>
            </a:r>
          </a:p>
          <a:p>
            <a:r>
              <a:rPr lang="ru-RU" sz="1800" dirty="0" smtClean="0"/>
              <a:t>Формат </a:t>
            </a:r>
            <a:r>
              <a:rPr lang="ru-RU" sz="1800" dirty="0"/>
              <a:t>А4. Материал – графитный карандаш. </a:t>
            </a:r>
          </a:p>
          <a:p>
            <a:pPr marL="137160" indent="0">
              <a:buNone/>
            </a:pPr>
            <a:endParaRPr lang="ru-RU" sz="1800" dirty="0" smtClean="0"/>
          </a:p>
          <a:p>
            <a:pPr marL="137160" indent="0">
              <a:buNone/>
            </a:pPr>
            <a:endParaRPr lang="ru-RU" sz="1800" dirty="0"/>
          </a:p>
          <a:p>
            <a:r>
              <a:rPr lang="ru-RU" sz="1800" dirty="0"/>
              <a:t>У вас должно получится 2 </a:t>
            </a:r>
            <a:r>
              <a:rPr lang="ru-RU" sz="1800" dirty="0" smtClean="0"/>
              <a:t>натюрморта. Один на фоне светлой драпировки, а другой на фоне темной и теперь нужно посмотреть на них еще раз </a:t>
            </a:r>
            <a:r>
              <a:rPr lang="ru-RU" sz="1800" dirty="0"/>
              <a:t>и внести </a:t>
            </a:r>
            <a:r>
              <a:rPr lang="ru-RU" sz="1800" dirty="0" smtClean="0"/>
              <a:t>правки.</a:t>
            </a:r>
            <a:endParaRPr lang="ru-RU" sz="1800" dirty="0"/>
          </a:p>
          <a:p>
            <a:r>
              <a:rPr lang="ru-RU" sz="1800" dirty="0"/>
              <a:t>Уточнить расположения небольших </a:t>
            </a:r>
            <a:r>
              <a:rPr lang="ru-RU" sz="1800" dirty="0" smtClean="0"/>
              <a:t>бликов и теней. Дообработать, если необходимо мелкие детали. Не забыть о бликах.</a:t>
            </a:r>
            <a:endParaRPr lang="ru-RU" sz="1800" dirty="0"/>
          </a:p>
          <a:p>
            <a:r>
              <a:rPr lang="ru-RU" sz="1800" dirty="0"/>
              <a:t>У</a:t>
            </a:r>
            <a:r>
              <a:rPr lang="ru-RU" sz="1800" dirty="0" smtClean="0"/>
              <a:t>силить </a:t>
            </a:r>
            <a:r>
              <a:rPr lang="ru-RU" sz="1800" dirty="0"/>
              <a:t>контрастность, там где этого не </a:t>
            </a:r>
            <a:r>
              <a:rPr lang="ru-RU" sz="1800" dirty="0" smtClean="0"/>
              <a:t>хватает и наоборот слегка ослабить в самых светлых местах.</a:t>
            </a:r>
            <a:endParaRPr lang="ru-RU" sz="1800" dirty="0"/>
          </a:p>
          <a:p>
            <a:r>
              <a:rPr lang="ru-RU" sz="1800" dirty="0"/>
              <a:t>Посмотреть «свежим» взглядом еще раз, подмечая различия в </a:t>
            </a:r>
            <a:r>
              <a:rPr lang="ru-RU" sz="1800" dirty="0" smtClean="0"/>
              <a:t>тональных отношениях.</a:t>
            </a:r>
            <a:endParaRPr lang="ru-RU" sz="1800" dirty="0"/>
          </a:p>
          <a:p>
            <a:endParaRPr lang="ru-RU" sz="1800" dirty="0"/>
          </a:p>
          <a:p>
            <a:pPr marL="137160" indent="0">
              <a:buNone/>
            </a:pPr>
            <a:endParaRPr lang="ru-RU" sz="18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04664"/>
            <a:ext cx="76328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Описание задания: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3212976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Этапы </a:t>
            </a:r>
            <a:r>
              <a:rPr lang="ru-RU" sz="2400" dirty="0" smtClean="0">
                <a:solidFill>
                  <a:schemeClr val="tx1"/>
                </a:solidFill>
              </a:rPr>
              <a:t>завершения двух заданий (урок </a:t>
            </a:r>
            <a:r>
              <a:rPr lang="ru-RU" sz="2400" dirty="0" smtClean="0">
                <a:solidFill>
                  <a:schemeClr val="tx1"/>
                </a:solidFill>
              </a:rPr>
              <a:t>– 3 часа):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80919" cy="3672408"/>
          </a:xfrm>
        </p:spPr>
        <p:txBody>
          <a:bodyPr>
            <a:noAutofit/>
          </a:bodyPr>
          <a:lstStyle/>
          <a:p>
            <a:r>
              <a:rPr lang="ru-RU" sz="1600" dirty="0"/>
              <a:t>В иностранной классификации мягкость или жесткость карандаша обозначаются буквами B и H, соответственно. В русской перешли на такую же систему (латиницей), но, если у </a:t>
            </a:r>
            <a:r>
              <a:rPr lang="ru-RU" sz="1600" dirty="0" smtClean="0"/>
              <a:t>вас </a:t>
            </a:r>
            <a:r>
              <a:rPr lang="ru-RU" sz="1600" dirty="0"/>
              <a:t>остались запасы старых карандашей, то обозначения могут быть Т и М (твердый и мягкий). Цифра перед буквой - это степень </a:t>
            </a:r>
            <a:r>
              <a:rPr lang="ru-RU" sz="1600" dirty="0" smtClean="0"/>
              <a:t>твердости/мягкости. Твердым </a:t>
            </a:r>
            <a:r>
              <a:rPr lang="ru-RU" sz="1600" dirty="0"/>
              <a:t>карандашом удобно делать тонкие линии: одну, или легкую штриховку. Незаметно что-то разметить. Главное сильно не жать на карандаш - некоторые, такие как 5Н и жёстче, могут поцарапать или порвать бумагу. </a:t>
            </a:r>
            <a:r>
              <a:rPr lang="ru-RU" sz="1600" dirty="0" smtClean="0"/>
              <a:t>Мягкий </a:t>
            </a:r>
            <a:r>
              <a:rPr lang="ru-RU" sz="1600" dirty="0"/>
              <a:t>карандаш - 6В и больше - </a:t>
            </a:r>
            <a:r>
              <a:rPr lang="ru-RU" sz="1600" dirty="0" smtClean="0"/>
              <a:t>подходит </a:t>
            </a:r>
            <a:r>
              <a:rPr lang="ru-RU" sz="1600" dirty="0"/>
              <a:t>для набросков - свободная живая линия, жирность грифеля </a:t>
            </a:r>
            <a:r>
              <a:rPr lang="ru-RU" sz="1600" dirty="0" smtClean="0"/>
              <a:t>и </a:t>
            </a:r>
            <a:r>
              <a:rPr lang="ru-RU" sz="1600" dirty="0"/>
              <a:t>огромный свето-теневой диапазон </a:t>
            </a:r>
            <a:r>
              <a:rPr lang="ru-RU" sz="1600" dirty="0" smtClean="0"/>
              <a:t>(при </a:t>
            </a:r>
            <a:r>
              <a:rPr lang="ru-RU" sz="1600" dirty="0"/>
              <a:t>желании можно делать едва заметный тон). Но быстро стачивается и пачкается. Если наброски предстоят очень быстрые </a:t>
            </a:r>
            <a:r>
              <a:rPr lang="ru-RU" sz="1600" dirty="0" smtClean="0"/>
              <a:t>, то </a:t>
            </a:r>
            <a:r>
              <a:rPr lang="ru-RU" sz="1600" dirty="0"/>
              <a:t>лучше запастись несколькими заточенными мягкими карандашами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5174" y="332656"/>
            <a:ext cx="755124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Описание материалов: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AutoShape 2" descr="рисунки углем, уголь для рисования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исунки углем, уголь для рисования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ы угле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lh3.googleusercontent.com/eAgA27q28LLF9jFAqSTXnVsBof-RX01gu4ByClLAmQCpIuA9WNAP63ZOa6mzlTsMdTudJxRBoqlmij-jnEwo3SJ1khGrGcJnrYSxsP4picrWZH28A7khsiSpzMQL7eUcjGs1riHtqZ0dd9ROSm5p7FT6Yi3SBRbfWC_bSZ13hGetDCd_nNSzXdXd3Kjp_yE9vr0rV8flmPFtd8PcD--Wzj25kE6f2-0N2nsG8Ol50jgWzpFa-tuXSOOlBvl6aIF_V5xgdmcIe7hoKFWOKkvyJWep5ttp1Qr1CbmNYRgS9YyCAGLdKZBKmQzZ8BohLlCCRTPdoerurrhrXEWRS8KFDWmvLml7gD2KwLjVR7IYf54DUBrp9WCn9MDyqTB4h-9MYxgqFJS3DHV84lXCWBziCS3-WVnys4mRZiTYC86BZTWWti7E3-XqWIVXKj_jtcPWKjdcPCIZH0az8r-S0QVNaIEHfEPg2TaEh6HaWkfhmXUYRENZA5A74GSD0-ZdkR_z5kmJ7B2RsYlZlBOwQOZ_GTfkcdqKZddHhafZRDzpn8g=w986-h45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6050" r="2521" b="9253"/>
          <a:stretch/>
        </p:blipFill>
        <p:spPr bwMode="auto">
          <a:xfrm>
            <a:off x="1691680" y="3836136"/>
            <a:ext cx="6827877" cy="28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08105" y="819070"/>
            <a:ext cx="2664296" cy="1288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Этапы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Построения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рисунка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avatars.mds.yandex.net/get-pdb/2796012/83e89718-21bb-4ed2-972d-fed885f81c91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2" y="3717032"/>
            <a:ext cx="4031012" cy="16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5.infourok.ru/uploads/ex/01f8/00003c8f-669c253d/hello_html_m43560c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9" y="2993102"/>
            <a:ext cx="4228252" cy="360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68/d4/74/68d4748a39df53e5bf80d692b31db9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 bwMode="auto">
          <a:xfrm>
            <a:off x="419092" y="927160"/>
            <a:ext cx="4043335" cy="25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sd.kopilkaurokov.ru/up/html/2017/03/20/k_58cff9773c4ed/401885_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20809" y="404664"/>
            <a:ext cx="466761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Примеры натюрмортов:</a:t>
            </a:r>
          </a:p>
          <a:p>
            <a:pPr algn="ctr"/>
            <a:r>
              <a:rPr lang="ru-RU" sz="1800" dirty="0" smtClean="0"/>
              <a:t>К </a:t>
            </a:r>
            <a:r>
              <a:rPr lang="ru-RU" sz="1600" dirty="0" smtClean="0"/>
              <a:t>выполненной работе нужно будет приложить фото постановки</a:t>
            </a:r>
            <a:endParaRPr lang="ru-RU" sz="1600" dirty="0"/>
          </a:p>
        </p:txBody>
      </p:sp>
      <p:pic>
        <p:nvPicPr>
          <p:cNvPr id="4098" name="Picture 2" descr="https://avatars.mds.yandex.net/get-pdb/2073655/f0ef1507-7e55-490f-98b0-2681facb4a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4" y="3852323"/>
            <a:ext cx="3963005" cy="28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1368870/44a81543-fed7-4c4b-8270-600ced7e2e7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736x/5f/27/6b/5f276bc68d0aa27bba9473e1bdab3c63--pencil-drawings-grap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4" y="465138"/>
            <a:ext cx="3264297" cy="31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5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sd.kopilkaurokov.ru/up/html/2017/03/20/k_58cff9773c4ed/401885_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smolenkin.ru/wp-content/uploads/2013/10/Dog_20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smolenkin.ru/wp-content/uploads/2013/10/Dog_20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i.pinimg.com/originals/31/44/7b/31447beaeccd48c2bdc371fae23e0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5058" r="4036" b="3854"/>
          <a:stretch/>
        </p:blipFill>
        <p:spPr bwMode="auto">
          <a:xfrm>
            <a:off x="329897" y="660308"/>
            <a:ext cx="4098087" cy="58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1549417/826c5d56-00bf-42a9-aabd-e33fc11ee5c1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9264" r="11680"/>
          <a:stretch/>
        </p:blipFill>
        <p:spPr bwMode="auto">
          <a:xfrm>
            <a:off x="4678994" y="658604"/>
            <a:ext cx="3645878" cy="29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ejin.ru/wp-content/uploads/2018/10/22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19652" r="11015" b="11608"/>
          <a:stretch/>
        </p:blipFill>
        <p:spPr bwMode="auto">
          <a:xfrm>
            <a:off x="4654416" y="4146449"/>
            <a:ext cx="3670456" cy="23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6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fsd.kopilkaurokov.ru/up/html/2017/05/16/k_591a85762f978/415732_5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sd.kopilkaurokov.ru/up/html/2017/03/20/k_58cff9773c4ed/401885_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smolenkin.ru/wp-content/uploads/2013/10/Dog_20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smolenkin.ru/wp-content/uploads/2013/10/Dog_20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g0.liveinternet.ru/images/attach/c/7/96/568/96568990_Natyurmort_s_kofeyni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" y="312737"/>
            <a:ext cx="2784089" cy="38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726679/d245021c-c9dc-4101-866a-e796e19b8de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82" y="2708920"/>
            <a:ext cx="27880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sdhsh.ru/sites/default/files/soobshch.-paskal-ris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47" y="1571855"/>
            <a:ext cx="2952328" cy="40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8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1622</TotalTime>
  <Words>329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Перспектива</vt:lpstr>
      <vt:lpstr>Урок рисунка в 1 классе ДШИ №10 группы «Живопись» Преподаватель: Коренченко Е.А.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живописи в 1 классе ДШИ №10 группы «Живопись» Преподаватель: Коренченко Е.А.</dc:title>
  <dc:creator>RePack by Diakov</dc:creator>
  <cp:lastModifiedBy>RePack by Diakov</cp:lastModifiedBy>
  <cp:revision>49</cp:revision>
  <dcterms:created xsi:type="dcterms:W3CDTF">2020-03-28T17:47:19Z</dcterms:created>
  <dcterms:modified xsi:type="dcterms:W3CDTF">2020-05-24T10:22:44Z</dcterms:modified>
</cp:coreProperties>
</file>